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7F84E-E268-4E0B-87F2-5DBCEEE935BB}" type="datetimeFigureOut">
              <a:rPr lang="en-US" smtClean="0"/>
              <a:pPr/>
              <a:t>7/13/2007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2D251-4DEC-468F-BE06-7AE85B1155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Associative Pattern Memory (APM)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Larry </a:t>
            </a:r>
            <a:r>
              <a:rPr lang="en-US" sz="2800" dirty="0" err="1" smtClean="0"/>
              <a:t>Werth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July 14, 2007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Sensor Cycle Detection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2286000" y="3429000"/>
            <a:ext cx="4419600" cy="1828800"/>
          </a:xfrm>
          <a:prstGeom prst="trapezoid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00400" y="38862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114800" y="3962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8100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53000" y="37338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105400" y="3810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81600" y="44196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4800600" y="4724400"/>
            <a:ext cx="1295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572000" y="4648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3429000" y="4419600"/>
            <a:ext cx="1371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V="1">
            <a:off x="3238500" y="4533900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2895600" y="44196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2705100" y="41529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2514600" y="3200400"/>
            <a:ext cx="304800" cy="1904206"/>
            <a:chOff x="7772400" y="2209800"/>
            <a:chExt cx="304800" cy="1904206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657600" y="2743200"/>
            <a:ext cx="304800" cy="1904206"/>
            <a:chOff x="7772400" y="2209800"/>
            <a:chExt cx="304800" cy="1904206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95600" y="2667000"/>
            <a:ext cx="304800" cy="1904206"/>
            <a:chOff x="7772400" y="2209800"/>
            <a:chExt cx="304800" cy="1904206"/>
          </a:xfrm>
        </p:grpSpPr>
        <p:cxnSp>
          <p:nvCxnSpPr>
            <p:cNvPr id="51" name="Straight Connector 50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343400" y="3124200"/>
            <a:ext cx="304800" cy="1904206"/>
            <a:chOff x="7772400" y="2209800"/>
            <a:chExt cx="304800" cy="1904206"/>
          </a:xfrm>
        </p:grpSpPr>
        <p:cxnSp>
          <p:nvCxnSpPr>
            <p:cNvPr id="56" name="Straight Connector 55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953000" y="2514600"/>
            <a:ext cx="304800" cy="1904206"/>
            <a:chOff x="7772400" y="2209800"/>
            <a:chExt cx="304800" cy="1904206"/>
          </a:xfrm>
        </p:grpSpPr>
        <p:cxnSp>
          <p:nvCxnSpPr>
            <p:cNvPr id="66" name="Straight Connector 65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410200" y="3276600"/>
            <a:ext cx="304800" cy="1904206"/>
            <a:chOff x="7772400" y="2209800"/>
            <a:chExt cx="304800" cy="1904206"/>
          </a:xfrm>
        </p:grpSpPr>
        <p:cxnSp>
          <p:nvCxnSpPr>
            <p:cNvPr id="71" name="Straight Connector 70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791200" y="2438400"/>
            <a:ext cx="304800" cy="1904206"/>
            <a:chOff x="7772400" y="2209800"/>
            <a:chExt cx="304800" cy="1904206"/>
          </a:xfrm>
        </p:grpSpPr>
        <p:cxnSp>
          <p:nvCxnSpPr>
            <p:cNvPr id="76" name="Straight Connector 75"/>
            <p:cNvCxnSpPr/>
            <p:nvPr/>
          </p:nvCxnSpPr>
          <p:spPr>
            <a:xfrm rot="5400000">
              <a:off x="7086203" y="3047603"/>
              <a:ext cx="167640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7772400" y="3885406"/>
              <a:ext cx="1524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7848600" y="3961606"/>
              <a:ext cx="2286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924800" y="3885406"/>
              <a:ext cx="152400" cy="76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rapezoid 79"/>
          <p:cNvSpPr/>
          <p:nvPr/>
        </p:nvSpPr>
        <p:spPr>
          <a:xfrm>
            <a:off x="2362200" y="1752600"/>
            <a:ext cx="4267200" cy="1447800"/>
          </a:xfrm>
          <a:prstGeom prst="trapezoid">
            <a:avLst/>
          </a:prstGeom>
          <a:solidFill>
            <a:schemeClr val="accent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6705600" y="46114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Addresses Plane With Cycle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143000" y="2970074"/>
            <a:ext cx="114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Vertical Sensors Detect Presence  Absence of Cycle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705600" y="1447800"/>
            <a:ext cx="1447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Memory Plane forms New Input Pattern Based on Sensor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Sensor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States: 1,000,000</a:t>
            </a:r>
          </a:p>
          <a:p>
            <a:r>
              <a:rPr lang="en-US" dirty="0" smtClean="0"/>
              <a:t>Minimum Cycle Length: 3,700</a:t>
            </a:r>
          </a:p>
          <a:p>
            <a:r>
              <a:rPr lang="en-US" dirty="0" smtClean="0"/>
              <a:t>One of 270 Addresses are in Cycles</a:t>
            </a:r>
          </a:p>
          <a:p>
            <a:r>
              <a:rPr lang="en-US" dirty="0" smtClean="0"/>
              <a:t>Vertical Sensor Field Size: 135</a:t>
            </a:r>
          </a:p>
          <a:p>
            <a:r>
              <a:rPr lang="en-US" dirty="0" smtClean="0"/>
              <a:t>Probability Field Contains Cycle Address: .5</a:t>
            </a:r>
          </a:p>
          <a:p>
            <a:r>
              <a:rPr lang="en-US" dirty="0" smtClean="0"/>
              <a:t>Vertical Sensor Determines Bit Status of Hash Values that Addresses Response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Fuzzy Hash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Input Patterns Produce Similar Cycles</a:t>
            </a:r>
          </a:p>
          <a:p>
            <a:r>
              <a:rPr lang="en-US" dirty="0" smtClean="0"/>
              <a:t>Similar Input Patterns Generate the same or Similar Hash Codes</a:t>
            </a:r>
          </a:p>
          <a:p>
            <a:r>
              <a:rPr lang="en-US" dirty="0" smtClean="0"/>
              <a:t>Multiple Independent Hash Codes are Generated By One Cycle (One Input Pattern)</a:t>
            </a:r>
          </a:p>
          <a:p>
            <a:r>
              <a:rPr lang="en-US" dirty="0" smtClean="0"/>
              <a:t>A Voting Mode For Response Identification Contributes to Fuzzy Recognition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Fuzzy Hash</a:t>
            </a:r>
          </a:p>
          <a:p>
            <a:r>
              <a:rPr lang="en-US" dirty="0" smtClean="0"/>
              <a:t>Simple and Fast Implementation</a:t>
            </a:r>
          </a:p>
          <a:p>
            <a:r>
              <a:rPr lang="en-US" dirty="0" smtClean="0"/>
              <a:t>Common Language for Different Pattern Types </a:t>
            </a:r>
          </a:p>
          <a:p>
            <a:r>
              <a:rPr lang="en-US" dirty="0" smtClean="0"/>
              <a:t>Spatial and Temporal Integration to Form New Higher Level Input Patterns</a:t>
            </a:r>
          </a:p>
          <a:p>
            <a:r>
              <a:rPr lang="en-US" dirty="0" smtClean="0"/>
              <a:t>Automatic Segmentation of Time Varying Patterns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 Applications: Hand Printed Character Recognition, Machine Vision, Video Compression, Financial Pattern Forecasting</a:t>
            </a:r>
          </a:p>
          <a:p>
            <a:r>
              <a:rPr lang="en-US" dirty="0" smtClean="0"/>
              <a:t>Signal Processing – Vector Quantization</a:t>
            </a:r>
          </a:p>
          <a:p>
            <a:r>
              <a:rPr lang="en-US" dirty="0" smtClean="0"/>
              <a:t>Video Surveillance – Smart Cameras</a:t>
            </a:r>
          </a:p>
          <a:p>
            <a:r>
              <a:rPr lang="en-US" dirty="0" smtClean="0"/>
              <a:t>Video Object Tracking</a:t>
            </a:r>
          </a:p>
          <a:p>
            <a:r>
              <a:rPr lang="en-US" dirty="0" smtClean="0"/>
              <a:t>Stereo Vision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Library Written in C/C++</a:t>
            </a:r>
          </a:p>
          <a:p>
            <a:r>
              <a:rPr lang="en-US" dirty="0" smtClean="0"/>
              <a:t>Objective: General Purpose Tool for Pattern Recognition Development</a:t>
            </a:r>
          </a:p>
          <a:p>
            <a:r>
              <a:rPr lang="en-US" dirty="0" smtClean="0"/>
              <a:t>Looking for a Business Partner</a:t>
            </a:r>
            <a:endParaRPr lang="en-US" dirty="0" smtClean="0"/>
          </a:p>
          <a:p>
            <a:r>
              <a:rPr lang="en-US" dirty="0" smtClean="0"/>
              <a:t>Software </a:t>
            </a:r>
            <a:r>
              <a:rPr lang="en-US" dirty="0" smtClean="0"/>
              <a:t>Will be </a:t>
            </a:r>
            <a:r>
              <a:rPr lang="en-US" dirty="0" smtClean="0"/>
              <a:t>Available </a:t>
            </a:r>
            <a:r>
              <a:rPr lang="en-US" dirty="0" smtClean="0"/>
              <a:t>on </a:t>
            </a:r>
            <a:r>
              <a:rPr lang="en-US" dirty="0" smtClean="0"/>
              <a:t>Our Web </a:t>
            </a:r>
            <a:r>
              <a:rPr lang="en-US" smtClean="0"/>
              <a:t>Site </a:t>
            </a:r>
            <a:r>
              <a:rPr lang="en-US" smtClean="0"/>
              <a:t>www.netwerth.net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and Background of APM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Human Associative Pattern Memory</a:t>
            </a:r>
          </a:p>
          <a:p>
            <a:r>
              <a:rPr lang="en-US" dirty="0" smtClean="0"/>
              <a:t>Computer Implemented APM</a:t>
            </a:r>
          </a:p>
          <a:p>
            <a:r>
              <a:rPr lang="en-US" dirty="0" smtClean="0"/>
              <a:t>Basis for Two Successful Startup Companies</a:t>
            </a:r>
          </a:p>
          <a:p>
            <a:r>
              <a:rPr lang="en-US" dirty="0" smtClean="0"/>
              <a:t>Six Patents Granted and Others Pending</a:t>
            </a:r>
          </a:p>
          <a:p>
            <a:r>
              <a:rPr lang="en-US" dirty="0" smtClean="0"/>
              <a:t>Successful Implementation of NKS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My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APM Concept &amp; Implementation</a:t>
            </a:r>
          </a:p>
          <a:p>
            <a:r>
              <a:rPr lang="en-US" dirty="0" smtClean="0"/>
              <a:t>Describe its Advantages / Features</a:t>
            </a:r>
          </a:p>
          <a:p>
            <a:r>
              <a:rPr lang="en-US" dirty="0" smtClean="0"/>
              <a:t>Identify Types of Applications</a:t>
            </a:r>
          </a:p>
          <a:p>
            <a:r>
              <a:rPr lang="en-US" dirty="0" smtClean="0"/>
              <a:t>Describe its Current Status and Future Goals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Connected Neural Network Models</a:t>
            </a:r>
          </a:p>
          <a:p>
            <a:r>
              <a:rPr lang="en-US" dirty="0" smtClean="0"/>
              <a:t>States Sequence Terminates in a Cycle</a:t>
            </a:r>
          </a:p>
          <a:p>
            <a:r>
              <a:rPr lang="en-US" dirty="0" smtClean="0"/>
              <a:t>Randomly Map Each State to an Input Pattern</a:t>
            </a:r>
          </a:p>
          <a:p>
            <a:r>
              <a:rPr lang="en-US" dirty="0" smtClean="0"/>
              <a:t>Sampled Pattern Value &amp; Current State Determine Next State</a:t>
            </a:r>
          </a:p>
          <a:p>
            <a:r>
              <a:rPr lang="en-US" dirty="0" smtClean="0"/>
              <a:t>The Ultimate Cycle Represents the Input Pattern</a:t>
            </a:r>
          </a:p>
          <a:p>
            <a:r>
              <a:rPr lang="en-US" dirty="0" smtClean="0"/>
              <a:t>Cycles Form the Basis of the APM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Cycle Properties</a:t>
            </a:r>
            <a:b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Randomly Connected DFA’s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Expected#		Expected#		Expected#		Fraction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Terminal		Number		Transition		Terminal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States (N)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States(S)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Cycles(C)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States(T)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States(F)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			12		3		7		.12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1,000		40		4		20		.040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10,000		125		5		63		.0125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100,000		396		6		198		.00396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1,000,000		1,253		8		627		.001253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10,000,000		3,963		9		1982		.000396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100,000,000		12,533		10		6267		.0001253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1,000,000,000	39,632		11		19817		.0000396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Conceptual Implementation of APM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24930" y="1761504"/>
            <a:ext cx="2718033" cy="390910"/>
          </a:xfrm>
          <a:prstGeom prst="rect">
            <a:avLst/>
          </a:prstGeom>
          <a:solidFill>
            <a:srgbClr val="00B0F0">
              <a:alpha val="25000"/>
            </a:srgb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State Array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24930" y="3455196"/>
            <a:ext cx="2918670" cy="369332"/>
          </a:xfrm>
          <a:prstGeom prst="rect">
            <a:avLst/>
          </a:prstGeom>
          <a:solidFill>
            <a:srgbClr val="00B0F0">
              <a:alpha val="25000"/>
            </a:srgb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Next State Array (Value = 0)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24930" y="3858456"/>
            <a:ext cx="2918670" cy="369332"/>
          </a:xfrm>
          <a:prstGeom prst="rect">
            <a:avLst/>
          </a:prstGeom>
          <a:solidFill>
            <a:srgbClr val="00B0F0">
              <a:alpha val="25000"/>
            </a:srgb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Next State Array (Value = 1)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600200"/>
            <a:ext cx="906011" cy="3226079"/>
          </a:xfrm>
          <a:prstGeom prst="rect">
            <a:avLst/>
          </a:prstGeom>
          <a:solidFill>
            <a:schemeClr val="tx1">
              <a:alpha val="2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Input Pattern </a:t>
            </a:r>
          </a:p>
          <a:p>
            <a:r>
              <a:rPr lang="en-US" dirty="0" smtClean="0"/>
              <a:t>Array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9411" y="2003460"/>
            <a:ext cx="1510018" cy="322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/>
              <a:t>Pattern Address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514912" y="3858456"/>
            <a:ext cx="1359017" cy="322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/>
              <a:t>Pattern Value</a:t>
            </a:r>
            <a:endParaRPr lang="en-US" sz="1600" dirty="0"/>
          </a:p>
        </p:txBody>
      </p:sp>
      <p:sp>
        <p:nvSpPr>
          <p:cNvPr id="11" name="Up Arrow 10"/>
          <p:cNvSpPr/>
          <p:nvPr/>
        </p:nvSpPr>
        <p:spPr>
          <a:xfrm>
            <a:off x="5365459" y="2164764"/>
            <a:ext cx="151002" cy="12904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1439411" y="1874418"/>
            <a:ext cx="1585519" cy="209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439411" y="3697152"/>
            <a:ext cx="1585519" cy="2419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34949" y="2326068"/>
            <a:ext cx="906011" cy="87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Next State Address</a:t>
            </a:r>
            <a:endParaRPr lang="en-US" sz="1600" dirty="0"/>
          </a:p>
        </p:txBody>
      </p:sp>
      <p:sp>
        <p:nvSpPr>
          <p:cNvPr id="15" name="Down Arrow 14"/>
          <p:cNvSpPr/>
          <p:nvPr/>
        </p:nvSpPr>
        <p:spPr>
          <a:xfrm>
            <a:off x="3930941" y="2164764"/>
            <a:ext cx="151002" cy="1290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100431" y="2326068"/>
            <a:ext cx="906011" cy="879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Current</a:t>
            </a:r>
          </a:p>
          <a:p>
            <a:r>
              <a:rPr lang="en-US" sz="1600" dirty="0" smtClean="0"/>
              <a:t>State Address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818464" y="2648676"/>
            <a:ext cx="2718033" cy="390910"/>
          </a:xfrm>
          <a:prstGeom prst="rect">
            <a:avLst/>
          </a:prstGeom>
          <a:solidFill>
            <a:srgbClr val="00B0F0">
              <a:alpha val="25000"/>
            </a:srgb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Response Array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5440960" y="2729328"/>
            <a:ext cx="377505" cy="2419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7101980" y="3051936"/>
            <a:ext cx="151002" cy="645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195969" y="3697152"/>
            <a:ext cx="2567031" cy="618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Respond to Pattern</a:t>
            </a:r>
          </a:p>
          <a:p>
            <a:r>
              <a:rPr lang="en-US" sz="1600" dirty="0" smtClean="0"/>
              <a:t>(Read From Cycle Addresses)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95969" y="1524000"/>
            <a:ext cx="2416029" cy="618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Train Pattern</a:t>
            </a:r>
          </a:p>
          <a:p>
            <a:r>
              <a:rPr lang="en-US" sz="1600" dirty="0" smtClean="0"/>
              <a:t>(Write to Cycle Addresses)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5148887"/>
            <a:ext cx="8154099" cy="977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Array:               Filled with Random Pattern Addresses</a:t>
            </a:r>
          </a:p>
          <a:p>
            <a:r>
              <a:rPr lang="en-US" dirty="0" smtClean="0"/>
              <a:t>Next State Arrays :  Filled with Random State Addresses</a:t>
            </a:r>
          </a:p>
          <a:p>
            <a:r>
              <a:rPr lang="en-US" dirty="0" smtClean="0"/>
              <a:t>Response Array:      Assigned Responses to Patterns</a:t>
            </a: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7086600" y="20574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Multiple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a Refractory Period</a:t>
            </a:r>
          </a:p>
          <a:p>
            <a:r>
              <a:rPr lang="en-US" dirty="0" smtClean="0"/>
              <a:t>A State Can Not Occur Again Until After a Specified Number of Steps</a:t>
            </a:r>
          </a:p>
          <a:p>
            <a:r>
              <a:rPr lang="en-US" dirty="0" smtClean="0"/>
              <a:t>Establishes a Minimum Cycle Length</a:t>
            </a:r>
          </a:p>
          <a:p>
            <a:r>
              <a:rPr lang="en-US" dirty="0" smtClean="0"/>
              <a:t>Assures One Cycle Per Input Pattern Independent of Initial State</a:t>
            </a:r>
          </a:p>
          <a:p>
            <a:r>
              <a:rPr lang="en-US" dirty="0" smtClean="0"/>
              <a:t>Input Pattern is Represented By a Single Sequence of Random Addresses in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Cycle Length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States: 1,000,000</a:t>
            </a:r>
          </a:p>
          <a:p>
            <a:r>
              <a:rPr lang="en-US" dirty="0" smtClean="0"/>
              <a:t>Minimum Cycle Length: 3,700</a:t>
            </a:r>
          </a:p>
          <a:p>
            <a:r>
              <a:rPr lang="en-US" dirty="0" smtClean="0"/>
              <a:t>Probability of a Second Cycle of 3,700 in Length: 1 in 1,000,000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Based on the probability of not picking one of 3700 in 1,000,000 after 3700 tries.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Response/Recognition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Training Desired Responses are Written to Cycle Addresses in Response Memory</a:t>
            </a:r>
          </a:p>
          <a:p>
            <a:r>
              <a:rPr lang="en-US" dirty="0" smtClean="0"/>
              <a:t>Problem: Response Memory Fills UP Quickly</a:t>
            </a:r>
          </a:p>
          <a:p>
            <a:r>
              <a:rPr lang="en-US" dirty="0" smtClean="0"/>
              <a:t>Any Cycle Address has Memory of Previous Input Sample Values</a:t>
            </a:r>
          </a:p>
          <a:p>
            <a:r>
              <a:rPr lang="en-US" dirty="0" smtClean="0"/>
              <a:t>Do Not Need to Use All Cycle Addresses</a:t>
            </a:r>
          </a:p>
          <a:p>
            <a:r>
              <a:rPr lang="en-US" dirty="0" smtClean="0"/>
              <a:t>Solution: Vertical Sensors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524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Associative Pattern Memory (APM) Larry Werth July 14, 2007</vt:lpstr>
      <vt:lpstr>Introduction and Background of APM</vt:lpstr>
      <vt:lpstr>Objective of My Presentation</vt:lpstr>
      <vt:lpstr>Origin of Concept</vt:lpstr>
      <vt:lpstr>Slide 5</vt:lpstr>
      <vt:lpstr>Conceptual Implementation of APM</vt:lpstr>
      <vt:lpstr>Solution to Multiple Cycles</vt:lpstr>
      <vt:lpstr>Minimum Cycle Length Example</vt:lpstr>
      <vt:lpstr>Response/Recognition Capacity</vt:lpstr>
      <vt:lpstr>Vertical Sensor Cycle Detection</vt:lpstr>
      <vt:lpstr>Vertical Sensor Implementation</vt:lpstr>
      <vt:lpstr>Fuzzy Hash </vt:lpstr>
      <vt:lpstr>Advantages of Using Cycles</vt:lpstr>
      <vt:lpstr>Applications</vt:lpstr>
      <vt:lpstr>Current Status and Objectives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 Werth</dc:creator>
  <cp:lastModifiedBy>Larry Werth</cp:lastModifiedBy>
  <cp:revision>51</cp:revision>
  <dcterms:created xsi:type="dcterms:W3CDTF">2007-07-11T00:08:49Z</dcterms:created>
  <dcterms:modified xsi:type="dcterms:W3CDTF">2007-07-14T02:10:00Z</dcterms:modified>
</cp:coreProperties>
</file>